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05" r:id="rId2"/>
    <p:sldId id="308" r:id="rId3"/>
    <p:sldId id="310" r:id="rId4"/>
  </p:sldIdLst>
  <p:sldSz cx="11887200" cy="8229600"/>
  <p:notesSz cx="6858000" cy="9144000"/>
  <p:defaultTextStyle>
    <a:defPPr>
      <a:defRPr lang="en-US"/>
    </a:defPPr>
    <a:lvl1pPr marL="0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53643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46">
          <p15:clr>
            <a:srgbClr val="A4A3A4"/>
          </p15:clr>
        </p15:guide>
        <p15:guide id="2" orient="horz" pos="676">
          <p15:clr>
            <a:srgbClr val="A4A3A4"/>
          </p15:clr>
        </p15:guide>
        <p15:guide id="3" orient="horz" pos="2859">
          <p15:clr>
            <a:srgbClr val="A4A3A4"/>
          </p15:clr>
        </p15:guide>
        <p15:guide id="4" orient="horz" pos="2095">
          <p15:clr>
            <a:srgbClr val="A4A3A4"/>
          </p15:clr>
        </p15:guide>
        <p15:guide id="5" orient="horz" pos="2084">
          <p15:clr>
            <a:srgbClr val="A4A3A4"/>
          </p15:clr>
        </p15:guide>
        <p15:guide id="6" orient="horz" pos="2627">
          <p15:clr>
            <a:srgbClr val="A4A3A4"/>
          </p15:clr>
        </p15:guide>
        <p15:guide id="7" orient="horz" pos="2738">
          <p15:clr>
            <a:srgbClr val="A4A3A4"/>
          </p15:clr>
        </p15:guide>
        <p15:guide id="8" pos="287">
          <p15:clr>
            <a:srgbClr val="A4A3A4"/>
          </p15:clr>
        </p15:guide>
        <p15:guide id="9" pos="56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0"/>
    <a:srgbClr val="FFB547"/>
    <a:srgbClr val="F6750A"/>
    <a:srgbClr val="1B5B98"/>
    <a:srgbClr val="A6A6A6"/>
    <a:srgbClr val="1C5D9C"/>
    <a:srgbClr val="23A3FF"/>
    <a:srgbClr val="C30D3E"/>
    <a:srgbClr val="5F5E5F"/>
    <a:srgbClr val="D97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97" autoAdjust="0"/>
    <p:restoredTop sz="50000" autoAdjust="0"/>
  </p:normalViewPr>
  <p:slideViewPr>
    <p:cSldViewPr snapToGrid="0">
      <p:cViewPr>
        <p:scale>
          <a:sx n="90" d="100"/>
          <a:sy n="90" d="100"/>
        </p:scale>
        <p:origin x="-296" y="296"/>
      </p:cViewPr>
      <p:guideLst>
        <p:guide orient="horz" pos="5034"/>
        <p:guide orient="horz" pos="1081"/>
        <p:guide orient="horz" pos="4574"/>
        <p:guide orient="horz" pos="3352"/>
        <p:guide orient="horz" pos="3335"/>
        <p:guide orient="horz" pos="4204"/>
        <p:guide orient="horz" pos="4381"/>
        <p:guide pos="374"/>
        <p:guide pos="73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77029-21FD-0E45-9B18-FF3DD5B31417}" type="datetimeFigureOut">
              <a:rPr lang="en-US" smtClean="0">
                <a:latin typeface="Helvetica"/>
              </a:rPr>
              <a:t>3/11/19</a:t>
            </a:fld>
            <a:endParaRPr lang="en-US" dirty="0">
              <a:latin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E576B-9268-014E-81E5-DE49DD909E4F}" type="slidenum">
              <a:rPr lang="en-US" smtClean="0">
                <a:latin typeface="Helvetica"/>
              </a:rPr>
              <a:t>‹#›</a:t>
            </a:fld>
            <a:endParaRPr lang="en-US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890022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"/>
              </a:defRPr>
            </a:lvl1pPr>
          </a:lstStyle>
          <a:p>
            <a:fld id="{9BBF7E23-A315-CF44-AB07-C8184967DF75}" type="datetimeFigureOut">
              <a:rPr lang="en-US" smtClean="0"/>
              <a:pPr/>
              <a:t>3/11/19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"/>
              </a:defRPr>
            </a:lvl1pPr>
          </a:lstStyle>
          <a:p>
            <a:fld id="{66640C59-6104-9F4C-A003-E51441BAFD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95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36433" rtl="0" eaLnBrk="1" latinLnBrk="0" hangingPunct="1">
      <a:defRPr sz="1400" kern="1200">
        <a:solidFill>
          <a:schemeClr val="tx1"/>
        </a:solidFill>
        <a:latin typeface="Helvetica"/>
        <a:ea typeface="+mn-ea"/>
        <a:cs typeface="+mn-cs"/>
      </a:defRPr>
    </a:lvl1pPr>
    <a:lvl2pPr marL="536433" algn="l" defTabSz="536433" rtl="0" eaLnBrk="1" latinLnBrk="0" hangingPunct="1">
      <a:defRPr sz="1400" kern="1200">
        <a:solidFill>
          <a:schemeClr val="tx1"/>
        </a:solidFill>
        <a:latin typeface="Helvetica"/>
        <a:ea typeface="+mn-ea"/>
        <a:cs typeface="+mn-cs"/>
      </a:defRPr>
    </a:lvl2pPr>
    <a:lvl3pPr marL="1072866" algn="l" defTabSz="536433" rtl="0" eaLnBrk="1" latinLnBrk="0" hangingPunct="1">
      <a:defRPr sz="1400" kern="1200">
        <a:solidFill>
          <a:schemeClr val="tx1"/>
        </a:solidFill>
        <a:latin typeface="Helvetica"/>
        <a:ea typeface="+mn-ea"/>
        <a:cs typeface="+mn-cs"/>
      </a:defRPr>
    </a:lvl3pPr>
    <a:lvl4pPr marL="1609298" algn="l" defTabSz="536433" rtl="0" eaLnBrk="1" latinLnBrk="0" hangingPunct="1">
      <a:defRPr sz="1400" kern="1200">
        <a:solidFill>
          <a:schemeClr val="tx1"/>
        </a:solidFill>
        <a:latin typeface="Helvetica"/>
        <a:ea typeface="+mn-ea"/>
        <a:cs typeface="+mn-cs"/>
      </a:defRPr>
    </a:lvl4pPr>
    <a:lvl5pPr marL="2145731" algn="l" defTabSz="536433" rtl="0" eaLnBrk="1" latinLnBrk="0" hangingPunct="1">
      <a:defRPr sz="1400" kern="1200">
        <a:solidFill>
          <a:schemeClr val="tx1"/>
        </a:solidFill>
        <a:latin typeface="Helvetica"/>
        <a:ea typeface="+mn-ea"/>
        <a:cs typeface="+mn-cs"/>
      </a:defRPr>
    </a:lvl5pPr>
    <a:lvl6pPr marL="2682164" algn="l" defTabSz="5364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5364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5364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53643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X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1" y="7210333"/>
            <a:ext cx="2003707" cy="6829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1" y="4"/>
            <a:ext cx="11899086" cy="6737131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" y="6620386"/>
            <a:ext cx="11887200" cy="1835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4362" y="2670629"/>
            <a:ext cx="9901871" cy="1828800"/>
          </a:xfrm>
        </p:spPr>
        <p:txBody>
          <a:bodyPr anchor="b">
            <a:normAutofit/>
          </a:bodyPr>
          <a:lstStyle>
            <a:lvl1pPr>
              <a:defRPr sz="38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02027" y="4673609"/>
            <a:ext cx="9503569" cy="1348741"/>
          </a:xfrm>
        </p:spPr>
        <p:txBody>
          <a:bodyPr/>
          <a:lstStyle>
            <a:lvl1pPr marL="0" indent="0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/>
          <a:srcRect b="26066"/>
          <a:stretch/>
        </p:blipFill>
        <p:spPr>
          <a:xfrm>
            <a:off x="2967817" y="7235573"/>
            <a:ext cx="2433286" cy="73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34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ue-bump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0"/>
            <a:ext cx="11897205" cy="801188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4362" y="2841387"/>
            <a:ext cx="8748360" cy="2568347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2300" b="0" i="0" baseline="0" smtClean="0">
                <a:solidFill>
                  <a:schemeClr val="bg1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lvl="0">
              <a:spcBef>
                <a:spcPct val="0"/>
              </a:spcBef>
            </a:pPr>
            <a:r>
              <a:rPr lang="en-US" dirty="0" smtClean="0"/>
              <a:t>Click to edit divider/bumper slide 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570846" y="9811657"/>
            <a:ext cx="1448164" cy="13759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en-US" sz="19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072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10476" indent="-210476">
              <a:buClr>
                <a:srgbClr val="BD961F"/>
              </a:buClr>
              <a:buFont typeface="Wingdings" charset="2"/>
              <a:buChar char="§"/>
              <a:tabLst/>
              <a:defRPr/>
            </a:lvl1pPr>
            <a:lvl2pPr marL="469379" indent="-258904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−"/>
              <a:tabLst/>
              <a:defRPr/>
            </a:lvl2pPr>
            <a:lvl3pPr marL="730145" indent="-260766">
              <a:buFont typeface="Arial" charset="0"/>
              <a:buChar char="•"/>
              <a:tabLst/>
              <a:defRPr/>
            </a:lvl3pPr>
          </a:lstStyle>
          <a:p>
            <a:pPr lvl="0"/>
            <a:r>
              <a:rPr lang="en-US" dirty="0" smtClean="0"/>
              <a:t>Level one: non-bulleted text</a:t>
            </a:r>
          </a:p>
          <a:p>
            <a:pPr lvl="1"/>
            <a:r>
              <a:rPr lang="en-US" dirty="0" smtClean="0"/>
              <a:t>Level two: main bullets</a:t>
            </a:r>
          </a:p>
          <a:p>
            <a:pPr lvl="2"/>
            <a:r>
              <a:rPr lang="en-US" dirty="0" smtClean="0"/>
              <a:t>Level three: secondary bullets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594363" y="6854616"/>
            <a:ext cx="9421708" cy="98382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900">
                <a:solidFill>
                  <a:srgbClr val="53535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092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,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4362" y="1841501"/>
            <a:ext cx="9901871" cy="5420981"/>
          </a:xfrm>
        </p:spPr>
        <p:txBody>
          <a:bodyPr/>
          <a:lstStyle>
            <a:lvl1pPr marL="210476" indent="-210476">
              <a:buClr>
                <a:srgbClr val="BD961F"/>
              </a:buClr>
              <a:buFont typeface="Wingdings" charset="2"/>
              <a:buChar char="§"/>
              <a:tabLst/>
              <a:defRPr/>
            </a:lvl1pPr>
            <a:lvl2pPr marL="469379" indent="-258904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−"/>
              <a:tabLst/>
              <a:defRPr/>
            </a:lvl2pPr>
            <a:lvl3pPr marL="730145" indent="-260766">
              <a:buFont typeface="Arial" charset="0"/>
              <a:buChar char="•"/>
              <a:tabLst/>
              <a:defRPr/>
            </a:lvl3pPr>
          </a:lstStyle>
          <a:p>
            <a:pPr lvl="0"/>
            <a:r>
              <a:rPr lang="en-US" dirty="0" smtClean="0"/>
              <a:t>Level one: non-bulleted text</a:t>
            </a:r>
          </a:p>
          <a:p>
            <a:pPr lvl="1"/>
            <a:r>
              <a:rPr lang="en-US" dirty="0" smtClean="0"/>
              <a:t>Level two: main bullets</a:t>
            </a:r>
          </a:p>
          <a:p>
            <a:pPr lvl="2"/>
            <a:r>
              <a:rPr lang="en-US" dirty="0" smtClean="0"/>
              <a:t>Level three: secondary bullets</a:t>
            </a: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2" y="0"/>
            <a:ext cx="9901871" cy="1828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4363" y="1841503"/>
            <a:ext cx="4951439" cy="4972475"/>
          </a:xfrm>
        </p:spPr>
        <p:txBody>
          <a:bodyPr/>
          <a:lstStyle>
            <a:lvl1pPr marL="210476" indent="-210476">
              <a:buClr>
                <a:srgbClr val="BD961F"/>
              </a:buClr>
              <a:buFont typeface="Wingdings" charset="2"/>
              <a:buChar char="§"/>
              <a:tabLst/>
              <a:defRPr/>
            </a:lvl1pPr>
            <a:lvl2pPr marL="469379" indent="-258904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−"/>
              <a:tabLst/>
              <a:defRPr/>
            </a:lvl2pPr>
            <a:lvl3pPr marL="730145" indent="-260766">
              <a:buFont typeface="Arial" charset="0"/>
              <a:buChar char="•"/>
              <a:tabLst/>
              <a:defRPr/>
            </a:lvl3pPr>
          </a:lstStyle>
          <a:p>
            <a:pPr lvl="0"/>
            <a:r>
              <a:rPr lang="en-US" dirty="0" smtClean="0"/>
              <a:t>Level one: non-bulleted text</a:t>
            </a:r>
          </a:p>
          <a:p>
            <a:pPr lvl="1"/>
            <a:r>
              <a:rPr lang="en-US" dirty="0" smtClean="0"/>
              <a:t>Level two: main bullets</a:t>
            </a:r>
          </a:p>
          <a:p>
            <a:pPr lvl="2"/>
            <a:r>
              <a:rPr lang="en-US" dirty="0" smtClean="0"/>
              <a:t>Level three: secondary bullets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594363" y="6854616"/>
            <a:ext cx="9421708" cy="98382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900">
                <a:solidFill>
                  <a:srgbClr val="53535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5544797" y="1841987"/>
            <a:ext cx="4951439" cy="4972475"/>
          </a:xfrm>
        </p:spPr>
        <p:txBody>
          <a:bodyPr/>
          <a:lstStyle>
            <a:lvl1pPr marL="210476" indent="-210476">
              <a:buClr>
                <a:srgbClr val="BD961F"/>
              </a:buClr>
              <a:buFont typeface="Wingdings" charset="2"/>
              <a:buChar char="§"/>
              <a:tabLst/>
              <a:defRPr/>
            </a:lvl1pPr>
            <a:lvl2pPr marL="469379" indent="-258904">
              <a:buClr>
                <a:schemeClr val="tx1">
                  <a:lumMod val="60000"/>
                  <a:lumOff val="40000"/>
                </a:schemeClr>
              </a:buClr>
              <a:buFont typeface="Helvetica" charset="0"/>
              <a:buChar char="−"/>
              <a:tabLst/>
              <a:defRPr/>
            </a:lvl2pPr>
            <a:lvl3pPr marL="730145" indent="-260766">
              <a:buFont typeface="Arial" charset="0"/>
              <a:buChar char="•"/>
              <a:tabLst/>
              <a:defRPr/>
            </a:lvl3pPr>
          </a:lstStyle>
          <a:p>
            <a:pPr lvl="0"/>
            <a:r>
              <a:rPr lang="en-US" dirty="0" smtClean="0"/>
              <a:t>Level one: non-bulleted text</a:t>
            </a:r>
          </a:p>
          <a:p>
            <a:pPr lvl="1"/>
            <a:r>
              <a:rPr lang="en-US" dirty="0" smtClean="0"/>
              <a:t>Level two: main bullets</a:t>
            </a:r>
          </a:p>
          <a:p>
            <a:pPr lvl="2"/>
            <a:r>
              <a:rPr lang="en-US" dirty="0" smtClean="0"/>
              <a:t>Level three: secondary bullets</a:t>
            </a: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5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Bra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33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2" y="0"/>
            <a:ext cx="9901871" cy="1828800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2" y="1841503"/>
            <a:ext cx="9901871" cy="49724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Level one bulleted text</a:t>
            </a:r>
          </a:p>
          <a:p>
            <a:pPr lvl="1"/>
            <a:r>
              <a:rPr lang="en-US" dirty="0" smtClean="0"/>
              <a:t>Level two bullets</a:t>
            </a:r>
          </a:p>
          <a:p>
            <a:pPr lvl="2"/>
            <a:r>
              <a:rPr lang="en-US" dirty="0" smtClean="0"/>
              <a:t>Level three secondary bullets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" y="8001041"/>
            <a:ext cx="11903049" cy="242821"/>
            <a:chOff x="0" y="5042769"/>
            <a:chExt cx="6077347" cy="100731"/>
          </a:xfrm>
        </p:grpSpPr>
        <p:sp>
          <p:nvSpPr>
            <p:cNvPr id="4" name="Rectangle 3"/>
            <p:cNvSpPr/>
            <p:nvPr userDrawn="1"/>
          </p:nvSpPr>
          <p:spPr>
            <a:xfrm>
              <a:off x="99214" y="5042916"/>
              <a:ext cx="100584" cy="100584"/>
            </a:xfrm>
            <a:prstGeom prst="rect">
              <a:avLst/>
            </a:prstGeom>
            <a:solidFill>
              <a:srgbClr val="1C5D9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0" y="5042916"/>
              <a:ext cx="100584" cy="100584"/>
            </a:xfrm>
            <a:prstGeom prst="rect">
              <a:avLst/>
            </a:prstGeom>
            <a:solidFill>
              <a:srgbClr val="0E336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198093" y="5042769"/>
              <a:ext cx="5879254" cy="100731"/>
            </a:xfrm>
            <a:prstGeom prst="rect">
              <a:avLst/>
            </a:prstGeom>
            <a:solidFill>
              <a:srgbClr val="09224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493067" y="8026400"/>
            <a:ext cx="1188720" cy="3657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fld id="{CF5EE2B4-9DBA-6849-8F7F-9E5D83453D7D}" type="slidenum">
              <a:rPr lang="en-US" sz="900" smtClean="0">
                <a:solidFill>
                  <a:schemeClr val="bg1"/>
                </a:solidFill>
              </a:rPr>
              <a:t>‹#›</a:t>
            </a:fld>
            <a:endParaRPr lang="en-US" sz="900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7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59" r:id="rId2"/>
    <p:sldLayoutId id="2147483665" r:id="rId3"/>
    <p:sldLayoutId id="2147483673" r:id="rId4"/>
    <p:sldLayoutId id="2147483674" r:id="rId5"/>
    <p:sldLayoutId id="2147483662" r:id="rId6"/>
    <p:sldLayoutId id="2147483672" r:id="rId7"/>
    <p:sldLayoutId id="2147483658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536433" rtl="0" eaLnBrk="1" latinLnBrk="0" hangingPunct="1">
        <a:spcBef>
          <a:spcPct val="0"/>
        </a:spcBef>
        <a:buNone/>
        <a:defRPr sz="2300" b="1" i="0" kern="1200">
          <a:solidFill>
            <a:schemeClr val="tx1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210476" indent="-210476" algn="l" defTabSz="536433" rtl="0" eaLnBrk="1" latinLnBrk="0" hangingPunct="1">
        <a:spcBef>
          <a:spcPts val="1408"/>
        </a:spcBef>
        <a:buClr>
          <a:srgbClr val="BD961F"/>
        </a:buClr>
        <a:buFont typeface="Wingdings" charset="2"/>
        <a:buChar char="§"/>
        <a:tabLst/>
        <a:defRPr sz="2000" kern="1200" baseline="0">
          <a:solidFill>
            <a:schemeClr val="tx1"/>
          </a:solidFill>
          <a:latin typeface="Helvetica"/>
          <a:ea typeface="+mn-ea"/>
          <a:cs typeface="Helvetica"/>
        </a:defRPr>
      </a:lvl1pPr>
      <a:lvl2pPr marL="469379" indent="-258904" algn="l" defTabSz="536433" rtl="0" eaLnBrk="1" latinLnBrk="0" hangingPunct="1">
        <a:spcBef>
          <a:spcPts val="704"/>
        </a:spcBef>
        <a:buClr>
          <a:schemeClr val="tx1">
            <a:lumMod val="60000"/>
            <a:lumOff val="40000"/>
          </a:schemeClr>
        </a:buClr>
        <a:buFont typeface="Helvetica" charset="0"/>
        <a:buChar char="−"/>
        <a:tabLst/>
        <a:defRPr sz="1800" kern="1200" baseline="0">
          <a:solidFill>
            <a:schemeClr val="tx1"/>
          </a:solidFill>
          <a:latin typeface="Helvetica"/>
          <a:ea typeface="+mn-ea"/>
          <a:cs typeface="Helvetica"/>
        </a:defRPr>
      </a:lvl2pPr>
      <a:lvl3pPr marL="730145" indent="-260766" algn="l" defTabSz="536433" rtl="0" eaLnBrk="1" latinLnBrk="0" hangingPunct="1">
        <a:spcBef>
          <a:spcPts val="352"/>
        </a:spcBef>
        <a:buClr>
          <a:schemeClr val="tx1">
            <a:lumMod val="60000"/>
            <a:lumOff val="40000"/>
          </a:schemeClr>
        </a:buClr>
        <a:buFont typeface="Arial" charset="0"/>
        <a:buChar char="•"/>
        <a:tabLst/>
        <a:defRPr sz="15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674266" indent="-173224" algn="l" defTabSz="536433" rtl="0" eaLnBrk="1" latinLnBrk="0" hangingPunct="1">
        <a:spcBef>
          <a:spcPts val="352"/>
        </a:spcBef>
        <a:buClr>
          <a:schemeClr val="tx1">
            <a:lumMod val="60000"/>
            <a:lumOff val="40000"/>
          </a:schemeClr>
        </a:buClr>
        <a:buFont typeface="Arial"/>
        <a:buChar char="•"/>
        <a:defRPr sz="16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735733" indent="-130383" algn="l" defTabSz="536433" rtl="0" eaLnBrk="1" latinLnBrk="0" hangingPunct="1">
        <a:spcBef>
          <a:spcPct val="20000"/>
        </a:spcBef>
        <a:buClr>
          <a:schemeClr val="tx1">
            <a:lumMod val="60000"/>
            <a:lumOff val="40000"/>
          </a:schemeClr>
        </a:buClr>
        <a:buFont typeface="Arial"/>
        <a:buChar char="»"/>
        <a:defRPr sz="16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950380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53643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53643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xmlns="" id="{78955D2A-0645-9E4F-A488-02ABF000BB63}"/>
              </a:ext>
            </a:extLst>
          </p:cNvPr>
          <p:cNvCxnSpPr>
            <a:cxnSpLocks/>
          </p:cNvCxnSpPr>
          <p:nvPr/>
        </p:nvCxnSpPr>
        <p:spPr>
          <a:xfrm>
            <a:off x="3229746" y="26168186"/>
            <a:ext cx="712362" cy="1023780"/>
          </a:xfrm>
          <a:prstGeom prst="bentConnector3">
            <a:avLst>
              <a:gd name="adj1" fmla="val 50000"/>
            </a:avLst>
          </a:prstGeom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905823" y="2387600"/>
            <a:ext cx="9921772" cy="2844800"/>
            <a:chOff x="838200" y="2387600"/>
            <a:chExt cx="9181084" cy="2844800"/>
          </a:xfrm>
        </p:grpSpPr>
        <p:sp>
          <p:nvSpPr>
            <p:cNvPr id="3" name="TextBox 2"/>
            <p:cNvSpPr txBox="1"/>
            <p:nvPr/>
          </p:nvSpPr>
          <p:spPr>
            <a:xfrm>
              <a:off x="838200" y="4318000"/>
              <a:ext cx="2159000" cy="91440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1. Statistical model(s</a:t>
              </a:r>
              <a:r>
                <a:rPr lang="en-US" sz="1600" b="1" dirty="0" smtClean="0">
                  <a:solidFill>
                    <a:srgbClr val="FFFFFF"/>
                  </a:solidFill>
                </a:rPr>
                <a:t>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94200" y="4318000"/>
              <a:ext cx="2157984" cy="91440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2. Economic model</a:t>
              </a:r>
              <a:endParaRPr lang="en-US" sz="1600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61300" y="4305300"/>
              <a:ext cx="2157984" cy="91440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3. Decision analysis</a:t>
              </a:r>
              <a:endParaRPr lang="en-US" sz="1600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41600" y="2387600"/>
              <a:ext cx="2157984" cy="914400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>
              <a:no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Uncertainty analysis</a:t>
              </a:r>
              <a:endParaRPr lang="en-US" sz="1600" b="1" dirty="0" smtClean="0">
                <a:solidFill>
                  <a:srgbClr val="FFFFFF"/>
                </a:solidFill>
              </a:endParaRPr>
            </a:p>
          </p:txBody>
        </p:sp>
        <p:cxnSp>
          <p:nvCxnSpPr>
            <p:cNvPr id="5" name="Straight Arrow Connector 4"/>
            <p:cNvCxnSpPr>
              <a:stCxn id="3" idx="0"/>
            </p:cNvCxnSpPr>
            <p:nvPr/>
          </p:nvCxnSpPr>
          <p:spPr>
            <a:xfrm flipV="1">
              <a:off x="1917700" y="3302000"/>
              <a:ext cx="1435100" cy="1016000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endCxn id="13" idx="0"/>
            </p:cNvCxnSpPr>
            <p:nvPr/>
          </p:nvCxnSpPr>
          <p:spPr>
            <a:xfrm>
              <a:off x="4216400" y="3289300"/>
              <a:ext cx="1256792" cy="1028700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3" idx="3"/>
              <a:endCxn id="13" idx="1"/>
            </p:cNvCxnSpPr>
            <p:nvPr/>
          </p:nvCxnSpPr>
          <p:spPr>
            <a:xfrm>
              <a:off x="2997200" y="4775200"/>
              <a:ext cx="1397000" cy="0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3" idx="3"/>
              <a:endCxn id="14" idx="1"/>
            </p:cNvCxnSpPr>
            <p:nvPr/>
          </p:nvCxnSpPr>
          <p:spPr>
            <a:xfrm flipV="1">
              <a:off x="6552184" y="4762500"/>
              <a:ext cx="1309116" cy="12700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710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xmlns="" id="{78955D2A-0645-9E4F-A488-02ABF000BB63}"/>
              </a:ext>
            </a:extLst>
          </p:cNvPr>
          <p:cNvCxnSpPr>
            <a:cxnSpLocks/>
          </p:cNvCxnSpPr>
          <p:nvPr/>
        </p:nvCxnSpPr>
        <p:spPr>
          <a:xfrm>
            <a:off x="1994514" y="26182296"/>
            <a:ext cx="712362" cy="1023780"/>
          </a:xfrm>
          <a:prstGeom prst="bentConnector3">
            <a:avLst>
              <a:gd name="adj1" fmla="val 50000"/>
            </a:avLst>
          </a:prstGeom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965216" y="2026580"/>
            <a:ext cx="9866786" cy="3614570"/>
            <a:chOff x="965216" y="2026580"/>
            <a:chExt cx="9866786" cy="3614570"/>
          </a:xfrm>
        </p:grpSpPr>
        <p:grpSp>
          <p:nvGrpSpPr>
            <p:cNvPr id="18" name="Group 17"/>
            <p:cNvGrpSpPr/>
            <p:nvPr/>
          </p:nvGrpSpPr>
          <p:grpSpPr>
            <a:xfrm>
              <a:off x="965216" y="2029389"/>
              <a:ext cx="2387676" cy="3608955"/>
              <a:chOff x="965216" y="2029389"/>
              <a:chExt cx="2387676" cy="3608955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472232" y="2029389"/>
                <a:ext cx="1361360" cy="312854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 anchorCtr="1">
                <a:no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accent2"/>
                    </a:solidFill>
                  </a:rPr>
                  <a:t>Estimation data         </a:t>
                </a:r>
              </a:p>
            </p:txBody>
          </p:sp>
          <p:grpSp>
            <p:nvGrpSpPr>
              <p:cNvPr id="128" name="Group 127"/>
              <p:cNvGrpSpPr/>
              <p:nvPr/>
            </p:nvGrpSpPr>
            <p:grpSpPr>
              <a:xfrm>
                <a:off x="965216" y="2686565"/>
                <a:ext cx="2387676" cy="2951779"/>
                <a:chOff x="5452681" y="1684760"/>
                <a:chExt cx="2387676" cy="2951779"/>
              </a:xfrm>
            </p:grpSpPr>
            <p:sp>
              <p:nvSpPr>
                <p:cNvPr id="123" name="TextBox 122"/>
                <p:cNvSpPr txBox="1"/>
                <p:nvPr/>
              </p:nvSpPr>
              <p:spPr>
                <a:xfrm>
                  <a:off x="5681890" y="1797642"/>
                  <a:ext cx="1952447" cy="22007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r>
                    <a:rPr lang="en-US" sz="1600" b="1" dirty="0"/>
                    <a:t>1</a:t>
                  </a:r>
                  <a:r>
                    <a:rPr lang="en-US" sz="1600" b="1" dirty="0" smtClean="0"/>
                    <a:t>. Parameterization</a:t>
                  </a:r>
                  <a:endParaRPr lang="en-US" sz="1600" b="1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5979441" y="2190281"/>
                  <a:ext cx="1361360" cy="535803"/>
                </a:xfrm>
                <a:prstGeom prst="rect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lIns="0" tIns="0" rIns="0" bIns="0" rtlCol="0" anchor="ctr" anchorCtr="1">
                  <a:noAutofit/>
                </a:bodyPr>
                <a:lstStyle/>
                <a:p>
                  <a:pPr algn="ctr"/>
                  <a:r>
                    <a:rPr lang="en-US" sz="1000" b="1" dirty="0" smtClean="0">
                      <a:solidFill>
                        <a:schemeClr val="bg1"/>
                      </a:solidFill>
                    </a:rPr>
                    <a:t>Disease model(s) </a:t>
                  </a:r>
                  <a:endParaRPr lang="en-US" sz="1000" b="1" dirty="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5" name="TextBox 124"/>
                <p:cNvSpPr txBox="1"/>
                <p:nvPr/>
              </p:nvSpPr>
              <p:spPr>
                <a:xfrm>
                  <a:off x="5976615" y="3019957"/>
                  <a:ext cx="1361360" cy="535803"/>
                </a:xfrm>
                <a:prstGeom prst="rect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lIns="0" tIns="0" rIns="0" bIns="0" rtlCol="0" anchor="ctr" anchorCtr="1">
                  <a:noAutofit/>
                </a:bodyPr>
                <a:lstStyle/>
                <a:p>
                  <a:pPr algn="ctr"/>
                  <a:r>
                    <a:rPr lang="en-US" sz="1000" b="1" dirty="0" smtClean="0">
                      <a:solidFill>
                        <a:schemeClr val="bg1"/>
                      </a:solidFill>
                    </a:rPr>
                    <a:t>Utility model</a:t>
                  </a:r>
                  <a:endParaRPr lang="en-US" sz="1000" b="1" dirty="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>
                  <a:off x="5987898" y="3877852"/>
                  <a:ext cx="1361360" cy="535803"/>
                </a:xfrm>
                <a:prstGeom prst="rect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lIns="0" tIns="0" rIns="0" bIns="0" rtlCol="0" anchor="ctr" anchorCtr="1">
                  <a:noAutofit/>
                </a:bodyPr>
                <a:lstStyle/>
                <a:p>
                  <a:pPr algn="ctr"/>
                  <a:r>
                    <a:rPr lang="en-US" sz="1000" b="1" dirty="0" smtClean="0">
                      <a:solidFill>
                        <a:schemeClr val="bg1"/>
                      </a:solidFill>
                    </a:rPr>
                    <a:t>Cost model(s)</a:t>
                  </a:r>
                  <a:endParaRPr lang="en-US" sz="1000" b="1" dirty="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5452681" y="1684760"/>
                  <a:ext cx="2387676" cy="2951779"/>
                </a:xfrm>
                <a:prstGeom prst="rect">
                  <a:avLst/>
                </a:prstGeom>
                <a:noFill/>
                <a:ln>
                  <a:solidFill>
                    <a:schemeClr val="accent2"/>
                  </a:solidFill>
                  <a:prstDash val="sys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2" name="Straight Arrow Connector 31"/>
              <p:cNvCxnSpPr>
                <a:stCxn id="21" idx="2"/>
                <a:endCxn id="127" idx="0"/>
              </p:cNvCxnSpPr>
              <p:nvPr/>
            </p:nvCxnSpPr>
            <p:spPr>
              <a:xfrm>
                <a:off x="2152912" y="2342243"/>
                <a:ext cx="6142" cy="344322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8444326" y="2686564"/>
              <a:ext cx="2387676" cy="2951779"/>
              <a:chOff x="8444326" y="2686564"/>
              <a:chExt cx="2387676" cy="2951779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8954149" y="3570243"/>
                <a:ext cx="1361360" cy="535803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>
                <a:no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</a:rPr>
                  <a:t>CEA</a:t>
                </a:r>
                <a:endParaRPr lang="en-US" sz="1000" b="1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8965433" y="4569237"/>
                <a:ext cx="1361360" cy="535803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>
                <a:no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rgbClr val="FFFFFF"/>
                    </a:solidFill>
                  </a:rPr>
                  <a:t>MCDA</a:t>
                </a:r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8444326" y="2686564"/>
                <a:ext cx="2387676" cy="2951779"/>
                <a:chOff x="2280414" y="4721198"/>
                <a:chExt cx="2387676" cy="2951779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2509623" y="4848189"/>
                  <a:ext cx="1980670" cy="3188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r>
                    <a:rPr lang="en-US" sz="1600" b="1" dirty="0"/>
                    <a:t>3</a:t>
                  </a:r>
                  <a:r>
                    <a:rPr lang="en-US" sz="1600" b="1" dirty="0" smtClean="0"/>
                    <a:t>. Decision analysis</a:t>
                  </a:r>
                  <a:endParaRPr lang="en-US" sz="1600" b="1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2280414" y="4721198"/>
                  <a:ext cx="2387676" cy="2951779"/>
                </a:xfrm>
                <a:prstGeom prst="rect">
                  <a:avLst/>
                </a:prstGeom>
                <a:noFill/>
                <a:ln>
                  <a:solidFill>
                    <a:schemeClr val="accent2"/>
                  </a:solidFill>
                  <a:prstDash val="sys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9" name="Group 18"/>
            <p:cNvGrpSpPr/>
            <p:nvPr/>
          </p:nvGrpSpPr>
          <p:grpSpPr>
            <a:xfrm>
              <a:off x="4707598" y="2026580"/>
              <a:ext cx="2387676" cy="3614570"/>
              <a:chOff x="4806378" y="2054800"/>
              <a:chExt cx="2387676" cy="361457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4806378" y="2717591"/>
                <a:ext cx="2387676" cy="2951779"/>
                <a:chOff x="2280414" y="4721198"/>
                <a:chExt cx="2387676" cy="2951779"/>
              </a:xfrm>
            </p:grpSpPr>
            <p:sp>
              <p:nvSpPr>
                <p:cNvPr id="27" name="TextBox 26"/>
                <p:cNvSpPr txBox="1"/>
                <p:nvPr/>
              </p:nvSpPr>
              <p:spPr>
                <a:xfrm>
                  <a:off x="2862411" y="4834079"/>
                  <a:ext cx="1229935" cy="2878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r>
                    <a:rPr lang="en-US" sz="1600" b="1" dirty="0" smtClean="0"/>
                    <a:t>2. Simulation </a:t>
                  </a:r>
                  <a:endParaRPr lang="en-US" sz="1600" b="1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807174" y="5226719"/>
                  <a:ext cx="1361360" cy="535803"/>
                </a:xfrm>
                <a:prstGeom prst="rect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lIns="0" tIns="0" rIns="0" bIns="0" rtlCol="0" anchor="ctr" anchorCtr="1">
                  <a:noAutofit/>
                </a:bodyPr>
                <a:lstStyle/>
                <a:p>
                  <a:pPr algn="ctr"/>
                  <a:r>
                    <a:rPr lang="en-US" sz="1000" b="1" dirty="0" smtClean="0">
                      <a:solidFill>
                        <a:schemeClr val="bg1"/>
                      </a:solidFill>
                    </a:rPr>
                    <a:t>Disease model(s) </a:t>
                  </a:r>
                  <a:endParaRPr lang="en-US" sz="1000" b="1" dirty="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804348" y="6056395"/>
                  <a:ext cx="1361360" cy="535803"/>
                </a:xfrm>
                <a:prstGeom prst="rect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lIns="0" tIns="0" rIns="0" bIns="0" rtlCol="0" anchor="ctr" anchorCtr="1">
                  <a:noAutofit/>
                </a:bodyPr>
                <a:lstStyle/>
                <a:p>
                  <a:pPr algn="ctr"/>
                  <a:r>
                    <a:rPr lang="en-US" sz="1000" b="1" dirty="0" smtClean="0">
                      <a:solidFill>
                        <a:schemeClr val="bg1"/>
                      </a:solidFill>
                    </a:rPr>
                    <a:t>Utility model</a:t>
                  </a:r>
                  <a:endParaRPr lang="en-US" sz="1000" b="1" dirty="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815631" y="6914290"/>
                  <a:ext cx="1361360" cy="535803"/>
                </a:xfrm>
                <a:prstGeom prst="rect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lIns="0" tIns="0" rIns="0" bIns="0" rtlCol="0" anchor="ctr" anchorCtr="1">
                  <a:noAutofit/>
                </a:bodyPr>
                <a:lstStyle/>
                <a:p>
                  <a:pPr algn="ctr"/>
                  <a:r>
                    <a:rPr lang="en-US" sz="1000" b="1" dirty="0" smtClean="0">
                      <a:solidFill>
                        <a:schemeClr val="bg1"/>
                      </a:solidFill>
                    </a:rPr>
                    <a:t>Cost model(s)</a:t>
                  </a:r>
                  <a:endParaRPr lang="en-US" sz="1000" b="1" dirty="0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280414" y="4721198"/>
                  <a:ext cx="2387676" cy="2951779"/>
                </a:xfrm>
                <a:prstGeom prst="rect">
                  <a:avLst/>
                </a:prstGeom>
                <a:noFill/>
                <a:ln>
                  <a:solidFill>
                    <a:schemeClr val="accent2"/>
                  </a:solidFill>
                  <a:prstDash val="sys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5321853" y="2054800"/>
                <a:ext cx="1361360" cy="312854"/>
              </a:xfrm>
              <a:prstGeom prst="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 anchorCtr="1">
                <a:no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accent2"/>
                    </a:solidFill>
                  </a:rPr>
                  <a:t>Input data         </a:t>
                </a:r>
              </a:p>
            </p:txBody>
          </p:sp>
          <p:cxnSp>
            <p:nvCxnSpPr>
              <p:cNvPr id="58" name="Straight Arrow Connector 57"/>
              <p:cNvCxnSpPr>
                <a:stCxn id="57" idx="2"/>
              </p:cNvCxnSpPr>
              <p:nvPr/>
            </p:nvCxnSpPr>
            <p:spPr>
              <a:xfrm>
                <a:off x="6002533" y="2367654"/>
                <a:ext cx="6142" cy="344322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Straight Arrow Connector 60"/>
            <p:cNvCxnSpPr>
              <a:stCxn id="127" idx="3"/>
              <a:endCxn id="31" idx="1"/>
            </p:cNvCxnSpPr>
            <p:nvPr/>
          </p:nvCxnSpPr>
          <p:spPr>
            <a:xfrm>
              <a:off x="3352892" y="4162455"/>
              <a:ext cx="1354706" cy="2806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31" idx="3"/>
              <a:endCxn id="53" idx="1"/>
            </p:cNvCxnSpPr>
            <p:nvPr/>
          </p:nvCxnSpPr>
          <p:spPr>
            <a:xfrm flipV="1">
              <a:off x="7095274" y="4162454"/>
              <a:ext cx="1349052" cy="2807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0014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xmlns="" id="{78955D2A-0645-9E4F-A488-02ABF000BB63}"/>
              </a:ext>
            </a:extLst>
          </p:cNvPr>
          <p:cNvCxnSpPr>
            <a:cxnSpLocks/>
          </p:cNvCxnSpPr>
          <p:nvPr/>
        </p:nvCxnSpPr>
        <p:spPr>
          <a:xfrm>
            <a:off x="3229746" y="26168186"/>
            <a:ext cx="712362" cy="1023780"/>
          </a:xfrm>
          <a:prstGeom prst="bentConnector3">
            <a:avLst>
              <a:gd name="adj1" fmla="val 50000"/>
            </a:avLst>
          </a:prstGeom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1569065" y="2370466"/>
            <a:ext cx="7815103" cy="3484545"/>
            <a:chOff x="1569065" y="2370466"/>
            <a:chExt cx="7815103" cy="3484545"/>
          </a:xfrm>
        </p:grpSpPr>
        <p:grpSp>
          <p:nvGrpSpPr>
            <p:cNvPr id="42" name="Group 41"/>
            <p:cNvGrpSpPr/>
            <p:nvPr/>
          </p:nvGrpSpPr>
          <p:grpSpPr>
            <a:xfrm>
              <a:off x="1569065" y="2511932"/>
              <a:ext cx="7815103" cy="3343079"/>
              <a:chOff x="2669764" y="2540152"/>
              <a:chExt cx="6016689" cy="257376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2669764" y="2540152"/>
                <a:ext cx="2333178" cy="597176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>
                <a:no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</a:rPr>
                  <a:t>1. Healthy</a:t>
                </a:r>
                <a:endParaRPr lang="en-US" sz="2000" b="1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720483" y="4515539"/>
                <a:ext cx="2332080" cy="598381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>
                <a:no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</a:rPr>
                  <a:t>3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. </a:t>
                </a:r>
                <a:r>
                  <a:rPr lang="en-US" sz="2000" b="1" smtClean="0">
                    <a:solidFill>
                      <a:schemeClr val="bg1"/>
                    </a:solidFill>
                  </a:rPr>
                  <a:t>Dead</a:t>
                </a:r>
                <a:endParaRPr lang="en-US" sz="2000" b="1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354373" y="2571029"/>
                <a:ext cx="2332080" cy="598381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>
                <a:no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</a:rPr>
                  <a:t>2. Sick</a:t>
                </a:r>
                <a:endParaRPr lang="en-US" sz="2000" b="1" dirty="0" smtClean="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>
                <a:off x="5017211" y="2698120"/>
                <a:ext cx="1354706" cy="0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>
                <a:off x="4992235" y="3045376"/>
                <a:ext cx="1382931" cy="0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stCxn id="15" idx="2"/>
              </p:cNvCxnSpPr>
              <p:nvPr/>
            </p:nvCxnSpPr>
            <p:spPr>
              <a:xfrm flipH="1">
                <a:off x="6082070" y="3169410"/>
                <a:ext cx="1438343" cy="1317540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3" idx="2"/>
              </p:cNvCxnSpPr>
              <p:nvPr/>
            </p:nvCxnSpPr>
            <p:spPr>
              <a:xfrm>
                <a:off x="3836353" y="3137328"/>
                <a:ext cx="1808257" cy="1349621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5193043" y="2370466"/>
              <a:ext cx="564461" cy="2539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λ</a:t>
              </a:r>
              <a:r>
                <a:rPr lang="en-US" sz="2000" baseline="-25000" dirty="0" smtClean="0">
                  <a:solidFill>
                    <a:schemeClr val="tx1"/>
                  </a:solidFill>
                </a:rPr>
                <a:t>12</a:t>
              </a:r>
              <a:r>
                <a:rPr lang="en-US" sz="2000" dirty="0" smtClean="0">
                  <a:solidFill>
                    <a:schemeClr val="tx1"/>
                  </a:solidFill>
                </a:rPr>
                <a:t>(t)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161993" y="2819173"/>
              <a:ext cx="564461" cy="2539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λ</a:t>
              </a:r>
              <a:r>
                <a:rPr lang="en-US" sz="2000" baseline="-25000" dirty="0" smtClean="0"/>
                <a:t>21</a:t>
              </a:r>
              <a:r>
                <a:rPr lang="en-US" sz="2000" dirty="0" smtClean="0">
                  <a:solidFill>
                    <a:schemeClr val="tx1"/>
                  </a:solidFill>
                </a:rPr>
                <a:t>(t)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13693" y="3902827"/>
              <a:ext cx="564461" cy="2539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λ</a:t>
              </a:r>
              <a:r>
                <a:rPr lang="en-US" sz="2000" baseline="-25000" dirty="0" smtClean="0"/>
                <a:t>1</a:t>
              </a:r>
              <a:r>
                <a:rPr lang="en-US" sz="2000" baseline="-25000" dirty="0"/>
                <a:t>3</a:t>
              </a:r>
              <a:r>
                <a:rPr lang="en-US" sz="2000" dirty="0" smtClean="0">
                  <a:solidFill>
                    <a:schemeClr val="tx1"/>
                  </a:solidFill>
                </a:rPr>
                <a:t>(t)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440488" y="3900018"/>
              <a:ext cx="564461" cy="2539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λ</a:t>
              </a:r>
              <a:r>
                <a:rPr lang="en-US" sz="2000" baseline="-25000" dirty="0"/>
                <a:t>2</a:t>
              </a:r>
              <a:r>
                <a:rPr lang="en-US" sz="2000" baseline="-25000" dirty="0" smtClean="0"/>
                <a:t>3</a:t>
              </a:r>
              <a:r>
                <a:rPr lang="en-US" sz="2000" dirty="0" smtClean="0">
                  <a:solidFill>
                    <a:schemeClr val="tx1"/>
                  </a:solidFill>
                </a:rPr>
                <a:t>(t)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7153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FV_PPT_template_16x9_V2">
  <a:themeElements>
    <a:clrScheme name="Custom 32">
      <a:dk1>
        <a:srgbClr val="535353"/>
      </a:dk1>
      <a:lt1>
        <a:sysClr val="window" lastClr="FFFFFF"/>
      </a:lt1>
      <a:dk2>
        <a:srgbClr val="1C5D9C"/>
      </a:dk2>
      <a:lt2>
        <a:srgbClr val="EEECE1"/>
      </a:lt2>
      <a:accent1>
        <a:srgbClr val="192F56"/>
      </a:accent1>
      <a:accent2>
        <a:srgbClr val="AB4020"/>
      </a:accent2>
      <a:accent3>
        <a:srgbClr val="BD961F"/>
      </a:accent3>
      <a:accent4>
        <a:srgbClr val="611B19"/>
      </a:accent4>
      <a:accent5>
        <a:srgbClr val="361655"/>
      </a:accent5>
      <a:accent6>
        <a:srgbClr val="596617"/>
      </a:accent6>
      <a:hlink>
        <a:srgbClr val="16426C"/>
      </a:hlink>
      <a:folHlink>
        <a:srgbClr val="791344"/>
      </a:folHlink>
    </a:clrScheme>
    <a:fontScheme name="Helvetica/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00" cap="flat" cmpd="sng" algn="ctr">
          <a:solidFill>
            <a:schemeClr val="tx1"/>
          </a:solidFill>
          <a:prstDash val="sysDash"/>
          <a:round/>
          <a:headEnd type="none" w="med" len="med"/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defRPr sz="160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PFV_PPT_template_16x9_V2.potx</Template>
  <TotalTime>14508</TotalTime>
  <Words>82</Words>
  <Application>Microsoft Macintosh PowerPoint</Application>
  <PresentationFormat>Custom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PFV_PPT_template_16x9_V2</vt:lpstr>
      <vt:lpstr>PowerPoint Presentation</vt:lpstr>
      <vt:lpstr>PowerPoint Presentation</vt:lpstr>
      <vt:lpstr>PowerPoint Presentation</vt:lpstr>
    </vt:vector>
  </TitlesOfParts>
  <Company>THG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 Deegan</dc:creator>
  <cp:lastModifiedBy>Devin Incerti</cp:lastModifiedBy>
  <cp:revision>491</cp:revision>
  <dcterms:created xsi:type="dcterms:W3CDTF">2014-12-05T18:34:48Z</dcterms:created>
  <dcterms:modified xsi:type="dcterms:W3CDTF">2019-03-11T13:48:16Z</dcterms:modified>
</cp:coreProperties>
</file>